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PT Sans Narrow"/>
      <p:regular r:id="rId14"/>
      <p:bold r:id="rId15"/>
    </p:embeddedFont>
    <p:embeddedFont>
      <p:font typeface="Nunito Sans ExtraBold"/>
      <p:bold r:id="rId16"/>
      <p:boldItalic r:id="rId17"/>
    </p:embeddedFont>
    <p:embeddedFont>
      <p:font typeface="Rubik"/>
      <p:regular r:id="rId18"/>
      <p:bold r:id="rId19"/>
      <p:italic r:id="rId20"/>
      <p:boldItalic r:id="rId21"/>
    </p:embeddedFont>
    <p:embeddedFont>
      <p:font typeface="Open Sans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ubik-italic.fntdata"/><Relationship Id="rId22" Type="http://schemas.openxmlformats.org/officeDocument/2006/relationships/font" Target="fonts/OpenSans-regular.fntdata"/><Relationship Id="rId21" Type="http://schemas.openxmlformats.org/officeDocument/2006/relationships/font" Target="fonts/Rubik-boldItalic.fntdata"/><Relationship Id="rId24" Type="http://schemas.openxmlformats.org/officeDocument/2006/relationships/font" Target="fonts/OpenSans-italic.fntdata"/><Relationship Id="rId23" Type="http://schemas.openxmlformats.org/officeDocument/2006/relationships/font" Target="fonts/OpenSans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Open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PTSansNarrow-bold.fntdata"/><Relationship Id="rId14" Type="http://schemas.openxmlformats.org/officeDocument/2006/relationships/font" Target="fonts/PTSansNarrow-regular.fntdata"/><Relationship Id="rId17" Type="http://schemas.openxmlformats.org/officeDocument/2006/relationships/font" Target="fonts/NunitoSansExtraBold-boldItalic.fntdata"/><Relationship Id="rId16" Type="http://schemas.openxmlformats.org/officeDocument/2006/relationships/font" Target="fonts/NunitoSansExtraBold-bold.fntdata"/><Relationship Id="rId19" Type="http://schemas.openxmlformats.org/officeDocument/2006/relationships/font" Target="fonts/Rubik-bold.fntdata"/><Relationship Id="rId18" Type="http://schemas.openxmlformats.org/officeDocument/2006/relationships/font" Target="fonts/Rubik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098fed6d6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6098fed6d6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6098fed6d6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6098fed6d6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6098fed6d6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6098fed6d6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098fed6d6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6098fed6d6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6098fed6d6_0_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6098fed6d6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6098fed6d6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6098fed6d6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6098fed6d6_0_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6098fed6d6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rscf.ru/project/24-28-01811/" TargetMode="External"/><Relationship Id="rId4" Type="http://schemas.openxmlformats.org/officeDocument/2006/relationships/hyperlink" Target="https://rscf.ru/project/24-28-01811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hyperlink" Target="http://www.mgl.ru/sites/default/files/corpus_aristotelicum.pdf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mgl.ru/sites/default/files/corpus_aristotelicum.pdf" TargetMode="External"/><Relationship Id="rId4" Type="http://schemas.openxmlformats.org/officeDocument/2006/relationships/image" Target="../media/image7.jpg"/><Relationship Id="rId5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hyperlink" Target="https://aristoteles.philosophy.nsc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ctrTitle"/>
          </p:nvPr>
        </p:nvSpPr>
        <p:spPr>
          <a:xfrm>
            <a:off x="1004150" y="1101607"/>
            <a:ext cx="7136700" cy="1672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060"/>
              <a:t>К ИСТОРИОГРАФИИ ДОСОВЕТСКИХ ПЕРЕВОДОВ АРИСТОТЕЛЯ НА РУССКИЙ ЯЗЫК </a:t>
            </a:r>
            <a:endParaRPr sz="306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060"/>
              <a:t>(2 ПОЛОВИНА XVIII – НАЧАЛО XX ВВ.)</a:t>
            </a:r>
            <a:endParaRPr sz="3060"/>
          </a:p>
        </p:txBody>
      </p:sp>
      <p:sp>
        <p:nvSpPr>
          <p:cNvPr id="67" name="Google Shape;67;p13"/>
          <p:cNvSpPr txBox="1"/>
          <p:nvPr>
            <p:ph idx="1" type="subTitle"/>
          </p:nvPr>
        </p:nvSpPr>
        <p:spPr>
          <a:xfrm>
            <a:off x="2893225" y="2812047"/>
            <a:ext cx="3421200" cy="58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0000"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XXV СВЯТО-ТРОИЦКИЕ ЕЖЕГОДНЫЕ МЕЖДУНАРОДНЫЕ АКАДЕМИЧЕСКИЕ ЧТЕНИЯ,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РХГА им. Ф. М. Достоевского</a:t>
            </a:r>
            <a:endParaRPr/>
          </a:p>
        </p:txBody>
      </p:sp>
      <p:sp>
        <p:nvSpPr>
          <p:cNvPr id="68" name="Google Shape;68;p13"/>
          <p:cNvSpPr txBox="1"/>
          <p:nvPr/>
        </p:nvSpPr>
        <p:spPr>
          <a:xfrm>
            <a:off x="5760000" y="3212250"/>
            <a:ext cx="3348000" cy="8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ru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Егорова Оксана Сергеевна,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ru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младший научный сотрудник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ru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Института философии и права СО РАН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ru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(г. Новосибирск)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1276200" y="4636800"/>
            <a:ext cx="71367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573">
                <a:solidFill>
                  <a:srgbClr val="695D46"/>
                </a:solidFill>
                <a:latin typeface="Open Sans"/>
                <a:ea typeface="Open Sans"/>
                <a:cs typeface="Open Sans"/>
                <a:sym typeface="Open Sans"/>
              </a:rPr>
              <a:t>* Исследование выполнено за счет гранта Российского научного фонда № 24-28-01811, </a:t>
            </a:r>
            <a:r>
              <a:rPr lang="ru" sz="3573" u="sng">
                <a:solidFill>
                  <a:srgbClr val="009668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https://rscf.ru/project/24-28-01811/</a:t>
            </a:r>
            <a:r>
              <a:rPr lang="ru" sz="3573">
                <a:solidFill>
                  <a:srgbClr val="695D46"/>
                </a:solidFill>
                <a:latin typeface="Open Sans"/>
                <a:ea typeface="Open Sans"/>
                <a:cs typeface="Open Sans"/>
                <a:sym typeface="Open Sans"/>
              </a:rPr>
              <a:t>     The study was supported by the grant of the Russian Science Foundation No. 24-28-01811, </a:t>
            </a:r>
            <a:r>
              <a:rPr lang="ru" sz="3573" u="sng">
                <a:solidFill>
                  <a:srgbClr val="009668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https://rscf.ru/project/24-28-01811/</a:t>
            </a:r>
            <a:r>
              <a:rPr lang="ru" sz="3573">
                <a:solidFill>
                  <a:srgbClr val="695D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3573">
              <a:solidFill>
                <a:srgbClr val="695D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695D4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Сведения о переводах Аристотеля на русский язык</a:t>
            </a:r>
            <a:endParaRPr/>
          </a:p>
        </p:txBody>
      </p:sp>
      <p:sp>
        <p:nvSpPr>
          <p:cNvPr id="75" name="Google Shape;75;p14"/>
          <p:cNvSpPr txBox="1"/>
          <p:nvPr>
            <p:ph idx="1" type="body"/>
          </p:nvPr>
        </p:nvSpPr>
        <p:spPr>
          <a:xfrm>
            <a:off x="311700" y="1073225"/>
            <a:ext cx="8520600" cy="3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400"/>
              <a:t>Справочные издания:</a:t>
            </a:r>
            <a:endParaRPr b="1" sz="1400"/>
          </a:p>
          <a:p>
            <a:pPr indent="0" lvl="0" marL="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/>
              <a:t>Аристотель // Прозоров П. И. Систематический указатель книг и статей по греческой филологии, напечатанных в России с XVII столетия по 1892 год, на русском и иностранных языках. С прибавлением за 1893, 1894 и 1895 годы. СПб.: Императорская Академия наук, 1898. Отд. II. С. 13–17, 266–269.</a:t>
            </a:r>
            <a:endParaRPr sz="1400"/>
          </a:p>
          <a:p>
            <a:pPr indent="0" lvl="0" marL="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/>
              <a:t>Аристотель // Классическая древность в Журнале Министерства народного просвещения (ЖМНП): Аннотированный указатель статей 1834–1917 гг. / сост. А. И. Рубан; вступит. ст. Е. Ю. Басаргиной. СПб.: Bibliotheca Classica Petropolitana; «Реноме», 2015. С. 48–52.</a:t>
            </a:r>
            <a:endParaRPr sz="1400"/>
          </a:p>
          <a:p>
            <a:pPr indent="0" lvl="0" marL="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400"/>
              <a:t>Научная литература:</a:t>
            </a:r>
            <a:endParaRPr b="1" sz="1400"/>
          </a:p>
          <a:p>
            <a:pPr indent="0" lvl="0" marL="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/>
              <a:t>Чанышев А. Н. Аристотель. 2-е изд., доп. М.: Мысль, 1987. 221 с. (Мыслители прошлого). С. 215–216.</a:t>
            </a:r>
            <a:endParaRPr sz="1400"/>
          </a:p>
          <a:p>
            <a:pPr indent="0" lvl="0" marL="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/>
              <a:t>Егорочкин М. В. «Афинская полития» Аристотеля в России (1891–1937 гг.) // Schole. Философское антиковедение и классическая традиция. НГУ. Том: 11. 2017. № 1. С. 283–291.</a:t>
            </a:r>
            <a:endParaRPr sz="1400"/>
          </a:p>
          <a:p>
            <a:pPr indent="0" lvl="0" marL="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/>
              <a:t>Костригин А. А. Русские переводы трактата Аристотеля «О душе» (В. А. Снегирев и П. С. Попов) // Ярославский педагогический вестник. Серия: «Философия». 2016. № 6. С. 294–298.</a:t>
            </a:r>
            <a:endParaRPr sz="1400"/>
          </a:p>
          <a:p>
            <a:pPr indent="0" lvl="0" marL="0" rtl="0" algn="l">
              <a:lnSpc>
                <a:spcPct val="7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/>
              <a:t>Санженаков А. А. Трактат «о добродетелях и пороках» (перевод и комментарий) // Schole, СХОЛЭ. 2016. № 2. С. 754–777.</a:t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311700" y="445025"/>
            <a:ext cx="8520600" cy="11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Библиографические перечни переводов Аристотеля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 русский язык</a:t>
            </a:r>
            <a:endParaRPr/>
          </a:p>
        </p:txBody>
      </p:sp>
      <p:pic>
        <p:nvPicPr>
          <p:cNvPr id="81" name="Google Shape;81;p15" title="Снимок экрана 2025-05-30 12140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0500" y="1670525"/>
            <a:ext cx="4571576" cy="297102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>
            <p:ph idx="1" type="body"/>
          </p:nvPr>
        </p:nvSpPr>
        <p:spPr>
          <a:xfrm>
            <a:off x="311700" y="1476000"/>
            <a:ext cx="8731500" cy="7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440"/>
              <a:buNone/>
            </a:pPr>
            <a:r>
              <a:rPr lang="ru" sz="1122"/>
              <a:t>Орлов Е. В. Перечень переводов Аристотеля на русский язык. URL: </a:t>
            </a:r>
            <a:r>
              <a:rPr lang="ru" sz="1122" u="sng">
                <a:solidFill>
                  <a:schemeClr val="hlink"/>
                </a:solidFill>
                <a:hlinkClick r:id="rId4"/>
              </a:rPr>
              <a:t>http://www.mgl.ru/sites/default/files/corpus_aristotelicum.pdf</a:t>
            </a:r>
            <a:r>
              <a:rPr lang="ru" sz="1122"/>
              <a:t> </a:t>
            </a:r>
            <a:endParaRPr sz="1322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type="title"/>
          </p:nvPr>
        </p:nvSpPr>
        <p:spPr>
          <a:xfrm>
            <a:off x="311700" y="445025"/>
            <a:ext cx="8520600" cy="11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Библиографические перечни переводов Аристотеля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 русский язык</a:t>
            </a:r>
            <a:endParaRPr/>
          </a:p>
        </p:txBody>
      </p:sp>
      <p:sp>
        <p:nvSpPr>
          <p:cNvPr id="88" name="Google Shape;88;p16"/>
          <p:cNvSpPr txBox="1"/>
          <p:nvPr>
            <p:ph idx="1" type="body"/>
          </p:nvPr>
        </p:nvSpPr>
        <p:spPr>
          <a:xfrm>
            <a:off x="311700" y="1476000"/>
            <a:ext cx="8731500" cy="7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440"/>
              <a:buNone/>
            </a:pPr>
            <a:r>
              <a:rPr lang="ru" sz="1122"/>
              <a:t>Орлов Е. В. Перечень переводов Аристотеля на русский язык. URL: </a:t>
            </a:r>
            <a:r>
              <a:rPr lang="ru" sz="1122" u="sng">
                <a:solidFill>
                  <a:schemeClr val="hlink"/>
                </a:solidFill>
                <a:hlinkClick r:id="rId3"/>
              </a:rPr>
              <a:t>http://www.mgl.ru/sites/default/files/corpus_aristotelicum.pdf</a:t>
            </a:r>
            <a:r>
              <a:rPr lang="ru" sz="1122"/>
              <a:t> </a:t>
            </a:r>
            <a:endParaRPr sz="1322"/>
          </a:p>
        </p:txBody>
      </p:sp>
      <p:pic>
        <p:nvPicPr>
          <p:cNvPr id="89" name="Google Shape;89;p16" title="Снимок экрана 2025-05-30 12172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5200" y="2191900"/>
            <a:ext cx="3823201" cy="325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 title="Снимок экрана 2025-05-30 122301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98400" y="1620125"/>
            <a:ext cx="3633900" cy="348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311700" y="445025"/>
            <a:ext cx="8520600" cy="11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Библиографические перечни переводов Аристотеля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 русский язык</a:t>
            </a:r>
            <a:endParaRPr/>
          </a:p>
        </p:txBody>
      </p:sp>
      <p:sp>
        <p:nvSpPr>
          <p:cNvPr id="96" name="Google Shape;96;p17"/>
          <p:cNvSpPr txBox="1"/>
          <p:nvPr>
            <p:ph idx="1" type="body"/>
          </p:nvPr>
        </p:nvSpPr>
        <p:spPr>
          <a:xfrm>
            <a:off x="311700" y="1641600"/>
            <a:ext cx="4325100" cy="90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300"/>
              <a:t>Егорова О. С. История переводов Аристотеля на русский язык (2-я половина XVIII – 1-я половина XX века) // Сибирский философский журнал. 2019. Т. 17. № 1. С. 185–203.</a:t>
            </a:r>
            <a:endParaRPr/>
          </a:p>
        </p:txBody>
      </p:sp>
      <p:pic>
        <p:nvPicPr>
          <p:cNvPr id="97" name="Google Shape;97;p17" title="Снимок экрана 2025-05-30 12314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2400" y="1548125"/>
            <a:ext cx="3548400" cy="369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 title="Снимок экрана 2025-05-30 12332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2824" y="2652000"/>
            <a:ext cx="3548399" cy="37744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8" title="Снимок экрана 2025-05-30 12385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200" y="1134575"/>
            <a:ext cx="3341782" cy="372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/>
          <p:nvPr>
            <p:ph type="title"/>
          </p:nvPr>
        </p:nvSpPr>
        <p:spPr>
          <a:xfrm>
            <a:off x="311700" y="445025"/>
            <a:ext cx="8520600" cy="11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Библиографические перечни переводов Аристотеля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 русский язык</a:t>
            </a:r>
            <a:endParaRPr/>
          </a:p>
        </p:txBody>
      </p:sp>
      <p:sp>
        <p:nvSpPr>
          <p:cNvPr id="105" name="Google Shape;105;p18"/>
          <p:cNvSpPr txBox="1"/>
          <p:nvPr>
            <p:ph idx="1" type="body"/>
          </p:nvPr>
        </p:nvSpPr>
        <p:spPr>
          <a:xfrm>
            <a:off x="4039200" y="1548125"/>
            <a:ext cx="4557600" cy="90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300"/>
              <a:t>Егорова О. С. Досоветские переводы Аристотеля в контексте рецепции в русскую культуру: дополнения к перечню // Идеи и Идеалы. 2025. №2.</a:t>
            </a:r>
            <a:endParaRPr/>
          </a:p>
        </p:txBody>
      </p:sp>
      <p:pic>
        <p:nvPicPr>
          <p:cNvPr id="106" name="Google Shape;106;p18" title="Снимок экрана 2025-05-30 12393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3997" y="2243225"/>
            <a:ext cx="3157125" cy="256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type="title"/>
          </p:nvPr>
        </p:nvSpPr>
        <p:spPr>
          <a:xfrm>
            <a:off x="311700" y="445025"/>
            <a:ext cx="8520600" cy="11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Библиографические перечни переводов Аристотеля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 русский язык</a:t>
            </a:r>
            <a:endParaRPr/>
          </a:p>
        </p:txBody>
      </p:sp>
      <p:sp>
        <p:nvSpPr>
          <p:cNvPr id="112" name="Google Shape;112;p19"/>
          <p:cNvSpPr txBox="1"/>
          <p:nvPr>
            <p:ph idx="1" type="body"/>
          </p:nvPr>
        </p:nvSpPr>
        <p:spPr>
          <a:xfrm>
            <a:off x="311700" y="1641600"/>
            <a:ext cx="4325100" cy="90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300"/>
              <a:t>Орлов Е. В. </a:t>
            </a:r>
            <a:r>
              <a:rPr lang="ru" sz="1300"/>
              <a:t>Егорова О. С. </a:t>
            </a:r>
            <a:r>
              <a:rPr lang="ru" sz="1300"/>
              <a:t>ПЕРЕЧЕНЬ РУССКИХ ПЕРЕВОДОВ СОЧИНЕНИЙ АРИСТОТЕЛЯ // Respublica Literaria. 2025 (в печати).</a:t>
            </a:r>
            <a:endParaRPr/>
          </a:p>
        </p:txBody>
      </p:sp>
      <p:pic>
        <p:nvPicPr>
          <p:cNvPr id="113" name="Google Shape;113;p19" title="Снимок экрана 2025-05-30 12490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25" y="2409318"/>
            <a:ext cx="3849449" cy="3683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9" title="Снимок экрана 2025-05-30 12494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8800" y="1600800"/>
            <a:ext cx="3439050" cy="3258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0" title="Титул для сайта (Фото www.thearchaeologist.org__0.pn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8080" r="12140" t="0"/>
          <a:stretch/>
        </p:blipFill>
        <p:spPr>
          <a:xfrm>
            <a:off x="4572000" y="240750"/>
            <a:ext cx="4144000" cy="46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 title="qr-cod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1675" y="3142450"/>
            <a:ext cx="1596273" cy="1596273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 txBox="1"/>
          <p:nvPr/>
        </p:nvSpPr>
        <p:spPr>
          <a:xfrm>
            <a:off x="211650" y="321025"/>
            <a:ext cx="4267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rgbClr val="181818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Сайт “Русский Аристотель”</a:t>
            </a:r>
            <a:endParaRPr sz="2000">
              <a:solidFill>
                <a:srgbClr val="181818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399875" y="880225"/>
            <a:ext cx="3816000" cy="21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181818"/>
                </a:solidFill>
                <a:latin typeface="Rubik"/>
                <a:ea typeface="Rubik"/>
                <a:cs typeface="Rubik"/>
                <a:sym typeface="Rubik"/>
              </a:rPr>
              <a:t>Интернет-платформа для создания единой сводной базы </a:t>
            </a:r>
            <a:r>
              <a:rPr b="1" lang="ru" sz="1600">
                <a:solidFill>
                  <a:srgbClr val="181818"/>
                </a:solidFill>
                <a:latin typeface="Rubik"/>
                <a:ea typeface="Rubik"/>
                <a:cs typeface="Rubik"/>
                <a:sym typeface="Rubik"/>
              </a:rPr>
              <a:t>текстов</a:t>
            </a:r>
            <a:r>
              <a:rPr lang="ru" sz="1600">
                <a:solidFill>
                  <a:srgbClr val="181818"/>
                </a:solidFill>
                <a:latin typeface="Rubik"/>
                <a:ea typeface="Rubik"/>
                <a:cs typeface="Rubik"/>
                <a:sym typeface="Rubik"/>
              </a:rPr>
              <a:t> отечественных авторов XIX – начала XX вв., посвящённых Аристотелю и перипатетической традиции в целом.</a:t>
            </a:r>
            <a:endParaRPr sz="1600">
              <a:solidFill>
                <a:srgbClr val="181818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81818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181818"/>
                </a:solidFill>
                <a:latin typeface="Rubik"/>
                <a:ea typeface="Rubik"/>
                <a:cs typeface="Rubik"/>
                <a:sym typeface="Rubik"/>
              </a:rPr>
              <a:t>Интернет-адрес: </a:t>
            </a:r>
            <a:r>
              <a:rPr lang="ru" sz="1600" u="sng">
                <a:solidFill>
                  <a:srgbClr val="FF734A"/>
                </a:solidFill>
                <a:latin typeface="Rubik"/>
                <a:ea typeface="Rubik"/>
                <a:cs typeface="Rubik"/>
                <a:sym typeface="Rubik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https://aristoteles.philosophy.nsc.ru/</a:t>
            </a:r>
            <a:r>
              <a:rPr lang="ru" sz="1600">
                <a:solidFill>
                  <a:srgbClr val="181818"/>
                </a:solidFill>
                <a:latin typeface="Rubik"/>
                <a:ea typeface="Rubik"/>
                <a:cs typeface="Rubik"/>
                <a:sym typeface="Rubik"/>
              </a:rPr>
              <a:t> </a:t>
            </a:r>
            <a:endParaRPr i="1" sz="1600">
              <a:solidFill>
                <a:srgbClr val="181818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